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52" r:id="rId28"/>
    <p:sldId id="322" r:id="rId29"/>
    <p:sldId id="351" r:id="rId30"/>
    <p:sldId id="334" r:id="rId31"/>
    <p:sldId id="350" r:id="rId32"/>
    <p:sldId id="323" r:id="rId33"/>
    <p:sldId id="302" r:id="rId34"/>
    <p:sldId id="347" r:id="rId35"/>
    <p:sldId id="353" r:id="rId36"/>
    <p:sldId id="354" r:id="rId37"/>
    <p:sldId id="326" r:id="rId38"/>
    <p:sldId id="324" r:id="rId39"/>
    <p:sldId id="349" r:id="rId40"/>
    <p:sldId id="343" r:id="rId41"/>
    <p:sldId id="339" r:id="rId42"/>
    <p:sldId id="338" r:id="rId43"/>
    <p:sldId id="269" r:id="rId44"/>
    <p:sldId id="341" r:id="rId45"/>
    <p:sldId id="273" r:id="rId46"/>
    <p:sldId id="271" r:id="rId47"/>
    <p:sldId id="344" r:id="rId48"/>
    <p:sldId id="328" r:id="rId49"/>
    <p:sldId id="325" r:id="rId50"/>
    <p:sldId id="342" r:id="rId51"/>
    <p:sldId id="275" r:id="rId52"/>
    <p:sldId id="312" r:id="rId53"/>
    <p:sldId id="272" r:id="rId54"/>
    <p:sldId id="274" r:id="rId55"/>
    <p:sldId id="27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says that within two</a:t>
            </a:r>
            <a:r>
              <a:rPr lang="en-US" baseline="0" dirty="0" smtClean="0"/>
              <a:t> free-fall times most the gas in the box would be accreted.</a:t>
            </a:r>
          </a:p>
          <a:p>
            <a:r>
              <a:rPr lang="en-US" baseline="0" dirty="0" smtClean="0"/>
              <a:t>Now that M ~ t2, this scaling can’t go on indefinitely, as this would eat the GMC within a couple free-fall times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33</a:t>
            </a:fld>
            <a:endParaRPr lang="en-US"/>
          </a:p>
        </p:txBody>
      </p:sp>
    </p:spTree>
    <p:extLst>
      <p:ext uri="{BB962C8B-B14F-4D97-AF65-F5344CB8AC3E}">
        <p14:creationId xmlns:p14="http://schemas.microsoft.com/office/powerpoint/2010/main" val="145256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r>
              <a:rPr lang="en-US" baseline="0" dirty="0" smtClean="0"/>
              <a:t>.</a:t>
            </a:r>
          </a:p>
          <a:p>
            <a:r>
              <a:rPr lang="en-US" baseline="0" dirty="0" smtClean="0"/>
              <a:t>We picked a jet momentum that is consistent with observation. We eject a specified fraction of the accreted mass.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dirty="0" err="1" smtClean="0"/>
              <a:t>fet</a:t>
            </a:r>
            <a:r>
              <a:rPr lang="en-US" dirty="0" smtClean="0"/>
              <a:t> free parameter, </a:t>
            </a:r>
            <a:r>
              <a:rPr lang="en-US" dirty="0" err="1" smtClean="0"/>
              <a:t>fiducial</a:t>
            </a:r>
            <a:r>
              <a:rPr lang="en-US" baseline="0" dirty="0" smtClean="0"/>
              <a:t> value of 1/3</a:t>
            </a:r>
          </a:p>
          <a:p>
            <a:r>
              <a:rPr lang="en-US" baseline="0" dirty="0" smtClean="0"/>
              <a:t>Velocity is roughly 40 km/s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392710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r>
              <a:rPr lang="en-US" baseline="0" dirty="0" smtClean="0"/>
              <a:t>.</a:t>
            </a:r>
          </a:p>
          <a:p>
            <a:r>
              <a:rPr lang="en-US" baseline="0" dirty="0" smtClean="0"/>
              <a:t>They reproduced my results, after my work was published.</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42</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45</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a:t>
            </a:r>
            <a:r>
              <a:rPr lang="en-US" baseline="0" dirty="0" smtClean="0"/>
              <a:t>6357</a:t>
            </a:r>
          </a:p>
          <a:p>
            <a:r>
              <a:rPr lang="en-US" baseline="0" dirty="0" smtClean="0"/>
              <a:t>Supernovae, seem to be too late</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46</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50</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54</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a:t>
            </a:r>
            <a:r>
              <a:rPr lang="en-US" baseline="0" dirty="0" smtClean="0"/>
              <a:t>interpretation, </a:t>
            </a:r>
            <a:r>
              <a:rPr lang="en-US" baseline="0" dirty="0" smtClean="0"/>
              <a:t>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 Id="rId3" Type="http://schemas.openxmlformats.org/officeDocument/2006/relationships/image" Target="../media/image67.emf"/></Relationships>
</file>

<file path=ppt/slides/_rels/slide54.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3"/>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4"/>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3" name="Picture 12"/>
          <p:cNvPicPr>
            <a:picLocks noChangeAspect="1"/>
          </p:cNvPicPr>
          <p:nvPr/>
        </p:nvPicPr>
        <p:blipFill>
          <a:blip r:embed="rId6"/>
          <a:stretch>
            <a:fillRect/>
          </a:stretch>
        </p:blipFill>
        <p:spPr>
          <a:xfrm>
            <a:off x="809391" y="4143150"/>
            <a:ext cx="7569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2081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215035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r>
              <a:rPr lang="en-US" dirty="0" smtClean="0"/>
              <a:t>?</a:t>
            </a:r>
          </a:p>
          <a:p>
            <a:pPr lvl="1"/>
            <a:r>
              <a:rPr lang="en-US" dirty="0" err="1" smtClean="0"/>
              <a:t>Protostellar</a:t>
            </a:r>
            <a:r>
              <a:rPr lang="en-US" dirty="0" smtClean="0"/>
              <a:t> Jets</a:t>
            </a:r>
          </a:p>
          <a:p>
            <a:pPr lvl="1"/>
            <a:r>
              <a:rPr lang="en-US" dirty="0" smtClean="0"/>
              <a:t>Stellar Winds</a:t>
            </a:r>
          </a:p>
          <a:p>
            <a:pPr lvl="1"/>
            <a:r>
              <a:rPr lang="en-US" dirty="0" smtClean="0"/>
              <a:t>Supernovae</a:t>
            </a:r>
          </a:p>
          <a:p>
            <a:pPr lvl="1"/>
            <a:r>
              <a:rPr lang="en-US" dirty="0" err="1" smtClean="0"/>
              <a:t>Radiative</a:t>
            </a:r>
            <a:r>
              <a:rPr lang="en-US" dirty="0" smtClean="0"/>
              <a:t> Feedback</a:t>
            </a:r>
            <a:endParaRPr lang="en-US" dirty="0" smtClean="0"/>
          </a:p>
          <a:p>
            <a:endParaRPr lang="en-US" dirty="0"/>
          </a:p>
        </p:txBody>
      </p:sp>
      <p:sp>
        <p:nvSpPr>
          <p:cNvPr id="9" name="Content Placeholder 2"/>
          <p:cNvSpPr txBox="1">
            <a:spLocks/>
          </p:cNvSpPr>
          <p:nvPr/>
        </p:nvSpPr>
        <p:spPr>
          <a:xfrm>
            <a:off x="457200" y="4997901"/>
            <a:ext cx="8229600" cy="13232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a:t>
            </a:r>
            <a:r>
              <a:rPr lang="en-US" dirty="0" smtClean="0"/>
              <a:t>examine the effect of </a:t>
            </a:r>
            <a:r>
              <a:rPr lang="en-US" dirty="0" err="1" smtClean="0"/>
              <a:t>protostellar</a:t>
            </a:r>
            <a:r>
              <a:rPr lang="en-US" dirty="0" smtClean="0"/>
              <a:t> </a:t>
            </a:r>
            <a:r>
              <a:rPr lang="en-US" dirty="0" smtClean="0"/>
              <a:t>jets</a:t>
            </a:r>
          </a:p>
          <a:p>
            <a:pPr lvl="1">
              <a:buFont typeface="Wingdings" charset="2"/>
              <a:buChar char="§"/>
            </a:pPr>
            <a:r>
              <a:rPr lang="en-US" dirty="0" smtClean="0"/>
              <a:t>have been proposed to regulate star formation</a:t>
            </a: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a:t>
            </a:r>
            <a:r>
              <a:rPr lang="en-US" dirty="0" err="1" smtClean="0"/>
              <a:t>Protostellar</a:t>
            </a:r>
            <a:r>
              <a:rPr lang="en-US" dirty="0" smtClean="0"/>
              <a:t> Jets</a:t>
            </a:r>
            <a:endParaRPr lang="en-US" dirty="0"/>
          </a:p>
        </p:txBody>
      </p:sp>
      <p:sp>
        <p:nvSpPr>
          <p:cNvPr id="3" name="Content Placeholder 2"/>
          <p:cNvSpPr>
            <a:spLocks noGrp="1"/>
          </p:cNvSpPr>
          <p:nvPr>
            <p:ph idx="1"/>
          </p:nvPr>
        </p:nvSpPr>
        <p:spPr/>
        <p:txBody>
          <a:bodyPr/>
          <a:lstStyle/>
          <a:p>
            <a:r>
              <a:rPr lang="en-US" dirty="0" smtClean="0"/>
              <a:t>The jet ejects a fraction of mass (</a:t>
            </a:r>
            <a:r>
              <a:rPr lang="en-US" dirty="0" err="1" smtClean="0"/>
              <a:t>f_jet</a:t>
            </a:r>
            <a:r>
              <a:rPr lang="en-US" dirty="0"/>
              <a:t>)</a:t>
            </a:r>
            <a:r>
              <a:rPr lang="en-US" dirty="0" smtClean="0"/>
              <a:t> that would otherwise be accreted onto the star</a:t>
            </a:r>
          </a:p>
          <a:p>
            <a:endParaRPr lang="en-US" dirty="0"/>
          </a:p>
          <a:p>
            <a:r>
              <a:rPr lang="en-US" dirty="0" smtClean="0"/>
              <a:t>The jet momentum is chosen to match observed values</a:t>
            </a:r>
            <a:endParaRPr lang="en-US" dirty="0"/>
          </a:p>
        </p:txBody>
      </p:sp>
    </p:spTree>
    <p:extLst>
      <p:ext uri="{BB962C8B-B14F-4D97-AF65-F5344CB8AC3E}">
        <p14:creationId xmlns:p14="http://schemas.microsoft.com/office/powerpoint/2010/main" val="84270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658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a:t>
            </a:r>
            <a:r>
              <a:rPr lang="en-US" dirty="0" smtClean="0"/>
              <a:t>efficiency</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470501" cy="369332"/>
          </a:xfrm>
          <a:prstGeom prst="rect">
            <a:avLst/>
          </a:prstGeom>
          <a:noFill/>
        </p:spPr>
        <p:txBody>
          <a:bodyPr wrap="none" rtlCol="0">
            <a:spAutoFit/>
          </a:bodyPr>
          <a:lstStyle/>
          <a:p>
            <a:r>
              <a:rPr lang="en-US" dirty="0" smtClean="0"/>
              <a:t>HD</a:t>
            </a:r>
            <a:endParaRPr lang="en-US" dirty="0"/>
          </a:p>
        </p:txBody>
      </p:sp>
      <p:pic>
        <p:nvPicPr>
          <p:cNvPr id="10" name="Picture 9" descr="sfr_hyd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105" y="1829709"/>
            <a:ext cx="4628895" cy="3471671"/>
          </a:xfrm>
          <a:prstGeom prst="rect">
            <a:avLst/>
          </a:prstGeom>
        </p:spPr>
      </p:pic>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a:t>
            </a:r>
            <a:r>
              <a:rPr lang="en-US" dirty="0" smtClean="0"/>
              <a:t>transfer</a:t>
            </a:r>
          </a:p>
          <a:p>
            <a:pPr lvl="2"/>
            <a:r>
              <a:rPr lang="en-US" dirty="0" smtClean="0"/>
              <a:t>Stellar </a:t>
            </a:r>
            <a:r>
              <a:rPr lang="en-US" dirty="0"/>
              <a:t>Winds</a:t>
            </a:r>
          </a:p>
          <a:p>
            <a:pPr lvl="2"/>
            <a:r>
              <a:rPr lang="en-US" dirty="0" smtClean="0"/>
              <a:t>Supernovae</a:t>
            </a:r>
            <a:endParaRPr lang="en-US" dirty="0"/>
          </a:p>
          <a:p>
            <a:pPr lvl="2"/>
            <a:r>
              <a:rPr lang="en-US" dirty="0" err="1"/>
              <a:t>Radiative</a:t>
            </a:r>
            <a:r>
              <a:rPr lang="en-US" dirty="0"/>
              <a:t> Feedback</a:t>
            </a:r>
          </a:p>
          <a:p>
            <a:pPr lvl="2"/>
            <a:endParaRPr lang="en-US" dirty="0" smtClean="0"/>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19207</TotalTime>
  <Words>2828</Words>
  <Application>Microsoft Macintosh PowerPoint</Application>
  <PresentationFormat>On-screen Show (4:3)</PresentationFormat>
  <Paragraphs>337</Paragraphs>
  <Slides>55</Slides>
  <Notes>35</Notes>
  <HiddenSlides>6</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Simulating Protostellar Jets</vt:lpstr>
      <vt:lpstr>PowerPoint Presentation</vt:lpstr>
      <vt:lpstr>PowerPoint Presentation</vt:lpstr>
      <vt:lpstr>Protostellar Feedback &amp; Hydro -  Density</vt:lpstr>
      <vt:lpstr>Star Formation efficiency</vt:lpstr>
      <vt:lpstr>Jet SFE vs m_jet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284</cp:revision>
  <dcterms:created xsi:type="dcterms:W3CDTF">2015-10-10T23:44:15Z</dcterms:created>
  <dcterms:modified xsi:type="dcterms:W3CDTF">2018-04-11T18:51:50Z</dcterms:modified>
</cp:coreProperties>
</file>